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76" r:id="rId15"/>
    <p:sldId id="275" r:id="rId16"/>
    <p:sldId id="268" r:id="rId17"/>
    <p:sldId id="277" r:id="rId18"/>
    <p:sldId id="269" r:id="rId19"/>
    <p:sldId id="271" r:id="rId20"/>
    <p:sldId id="272" r:id="rId21"/>
    <p:sldId id="27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83" autoAdjust="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14AD-D3BE-4B09-AA64-2D33649A7C0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D85D-46EC-4571-B47C-D04ADDB1B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must inform our students of the evidence and prepare them for the effects and mitigation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9D85D-46EC-4571-B47C-D04ADDB1BA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394" y="1489896"/>
            <a:ext cx="10019212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Engaging non-science majors: Tips &amp;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394" y="3928946"/>
            <a:ext cx="9703526" cy="1126379"/>
          </a:xfrm>
        </p:spPr>
        <p:txBody>
          <a:bodyPr>
            <a:normAutofit/>
          </a:bodyPr>
          <a:lstStyle/>
          <a:p>
            <a:r>
              <a:rPr lang="en-US" sz="2400" dirty="0"/>
              <a:t>Drs. Kristin Krueger &amp; Paula Tomczak</a:t>
            </a:r>
          </a:p>
          <a:p>
            <a:r>
              <a:rPr lang="en-US" sz="2400" dirty="0"/>
              <a:t>Department of Anthropology</a:t>
            </a:r>
          </a:p>
        </p:txBody>
      </p:sp>
    </p:spTree>
    <p:extLst>
      <p:ext uri="{BB962C8B-B14F-4D97-AF65-F5344CB8AC3E}">
        <p14:creationId xmlns:p14="http://schemas.microsoft.com/office/powerpoint/2010/main" val="32609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students anxious?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“I’m </a:t>
            </a:r>
            <a:r>
              <a:rPr lang="en-US" sz="3600" i="1" dirty="0"/>
              <a:t>not good</a:t>
            </a:r>
            <a:r>
              <a:rPr lang="en-US" sz="3600" dirty="0"/>
              <a:t> at science!”</a:t>
            </a:r>
          </a:p>
          <a:p>
            <a:endParaRPr lang="en-US" sz="3600" dirty="0"/>
          </a:p>
          <a:p>
            <a:r>
              <a:rPr lang="en-US" sz="3600" dirty="0"/>
              <a:t>“Science is </a:t>
            </a:r>
            <a:r>
              <a:rPr lang="en-US" sz="3600" i="1" dirty="0"/>
              <a:t>confusing and hard</a:t>
            </a:r>
            <a:r>
              <a:rPr lang="en-US" sz="3600" dirty="0"/>
              <a:t> for me.”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Past negative experiences with science!</a:t>
            </a:r>
          </a:p>
        </p:txBody>
      </p:sp>
    </p:spTree>
    <p:extLst>
      <p:ext uri="{BB962C8B-B14F-4D97-AF65-F5344CB8AC3E}">
        <p14:creationId xmlns:p14="http://schemas.microsoft.com/office/powerpoint/2010/main" val="368979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Acknowledge</a:t>
            </a:r>
            <a:r>
              <a:rPr lang="en-US" sz="3600" dirty="0"/>
              <a:t> the worry, fear, trepidation!</a:t>
            </a:r>
          </a:p>
          <a:p>
            <a:endParaRPr lang="en-US" sz="3600" dirty="0"/>
          </a:p>
          <a:p>
            <a:r>
              <a:rPr lang="en-US" sz="3600" b="1" dirty="0"/>
              <a:t>Encourage</a:t>
            </a:r>
            <a:r>
              <a:rPr lang="en-US" sz="3600" dirty="0"/>
              <a:t> students to let go, try again!</a:t>
            </a:r>
          </a:p>
          <a:p>
            <a:endParaRPr lang="en-US" sz="3600" dirty="0"/>
          </a:p>
          <a:p>
            <a:r>
              <a:rPr lang="en-US" sz="3600" b="1" dirty="0"/>
              <a:t>Build</a:t>
            </a:r>
            <a:r>
              <a:rPr lang="en-US" sz="3600" dirty="0"/>
              <a:t> rapport, confidence!</a:t>
            </a:r>
          </a:p>
          <a:p>
            <a:endParaRPr lang="en-US" sz="3600" dirty="0"/>
          </a:p>
          <a:p>
            <a:r>
              <a:rPr lang="en-US" sz="3600" b="1" dirty="0"/>
              <a:t>Slow down</a:t>
            </a:r>
            <a:r>
              <a:rPr lang="en-US" sz="3600" dirty="0"/>
              <a:t>, repeat, watch faces!</a:t>
            </a:r>
          </a:p>
        </p:txBody>
      </p:sp>
    </p:spTree>
    <p:extLst>
      <p:ext uri="{BB962C8B-B14F-4D97-AF65-F5344CB8AC3E}">
        <p14:creationId xmlns:p14="http://schemas.microsoft.com/office/powerpoint/2010/main" val="12071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Ask students 1-on-1 before class</a:t>
            </a:r>
          </a:p>
          <a:p>
            <a:endParaRPr lang="en-US" sz="3600" dirty="0"/>
          </a:p>
          <a:p>
            <a:r>
              <a:rPr lang="en-US" sz="3600" dirty="0"/>
              <a:t>Encourage questions after class/email/zoom</a:t>
            </a:r>
          </a:p>
          <a:p>
            <a:endParaRPr lang="en-US" sz="3600" dirty="0"/>
          </a:p>
          <a:p>
            <a:r>
              <a:rPr lang="en-US" sz="3600" dirty="0"/>
              <a:t>Exit tickets: 1 thing you learned, 1 question you have!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726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relevant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Science has to connect to a student’s life!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86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4C0F-F599-4A9A-B606-BB7C2E29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 Connect to life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1104-99CB-41DF-8194-DED0BF83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Weekly Reflections</a:t>
            </a:r>
          </a:p>
          <a:p>
            <a:endParaRPr lang="en-US" sz="3600" dirty="0"/>
          </a:p>
          <a:p>
            <a:r>
              <a:rPr lang="en-US" sz="36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relationship or connection can you make between this week’s material and your life?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133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relevant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Provide PRACTICAL APPLICATIONS to scientific knowledge</a:t>
            </a:r>
          </a:p>
        </p:txBody>
      </p:sp>
    </p:spTree>
    <p:extLst>
      <p:ext uri="{BB962C8B-B14F-4D97-AF65-F5344CB8AC3E}">
        <p14:creationId xmlns:p14="http://schemas.microsoft.com/office/powerpoint/2010/main" val="320450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DNA &amp; genetics: genetic testing during pregnancy</a:t>
            </a:r>
          </a:p>
          <a:p>
            <a:endParaRPr lang="en-US" sz="3600" dirty="0"/>
          </a:p>
          <a:p>
            <a:r>
              <a:rPr lang="en-US" sz="3600" dirty="0"/>
              <a:t>Primate behavior: playground equipment</a:t>
            </a:r>
          </a:p>
          <a:p>
            <a:endParaRPr lang="en-US" sz="3600" dirty="0"/>
          </a:p>
          <a:p>
            <a:r>
              <a:rPr lang="en-US" sz="3600" dirty="0"/>
              <a:t>Human evolution: climate change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110484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Ecological footprint</a:t>
            </a:r>
          </a:p>
          <a:p>
            <a:endParaRPr lang="en-US" sz="3600" dirty="0"/>
          </a:p>
          <a:p>
            <a:r>
              <a:rPr lang="en-US" sz="3600" dirty="0"/>
              <a:t>Toxic Release Inventory (TRI)</a:t>
            </a:r>
          </a:p>
          <a:p>
            <a:endParaRPr lang="en-US" sz="3600" dirty="0"/>
          </a:p>
          <a:p>
            <a:r>
              <a:rPr lang="en-US" sz="3600" dirty="0"/>
              <a:t>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341166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25" y="217476"/>
            <a:ext cx="8610600" cy="1293028"/>
          </a:xfrm>
        </p:spPr>
        <p:txBody>
          <a:bodyPr/>
          <a:lstStyle/>
          <a:p>
            <a:r>
              <a:rPr lang="en-US" dirty="0"/>
              <a:t>Food Deserts in Chicago</a:t>
            </a: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B51FFDA2-315C-4AD3-8E97-755FE5DD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331128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E95311-530A-492C-88EE-304215A3B1D0}"/>
              </a:ext>
            </a:extLst>
          </p:cNvPr>
          <p:cNvSpPr txBox="1"/>
          <p:nvPr/>
        </p:nvSpPr>
        <p:spPr>
          <a:xfrm>
            <a:off x="2286000" y="6356917"/>
            <a:ext cx="295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The Urban Farm</a:t>
            </a:r>
          </a:p>
        </p:txBody>
      </p:sp>
    </p:spTree>
    <p:extLst>
      <p:ext uri="{BB962C8B-B14F-4D97-AF65-F5344CB8AC3E}">
        <p14:creationId xmlns:p14="http://schemas.microsoft.com/office/powerpoint/2010/main" val="84656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Offer alternative ways for students to demonstrate their understanding of material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32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AY, J-Term, Summer: ENVS 101, ANTH 101 &amp; 105</a:t>
            </a:r>
          </a:p>
          <a:p>
            <a:endParaRPr lang="en-US" sz="3600" dirty="0"/>
          </a:p>
          <a:p>
            <a:r>
              <a:rPr lang="en-US" sz="3600" dirty="0"/>
              <a:t>Hundreds of students from across campus!</a:t>
            </a:r>
          </a:p>
        </p:txBody>
      </p:sp>
    </p:spTree>
    <p:extLst>
      <p:ext uri="{BB962C8B-B14F-4D97-AF65-F5344CB8AC3E}">
        <p14:creationId xmlns:p14="http://schemas.microsoft.com/office/powerpoint/2010/main" val="113259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Tell me about a day in the life of your favorite hominin (human ancestor).</a:t>
            </a:r>
          </a:p>
          <a:p>
            <a:endParaRPr lang="en-US" sz="3600" dirty="0"/>
          </a:p>
          <a:p>
            <a:r>
              <a:rPr lang="en-US" sz="3600" dirty="0"/>
              <a:t>Comic strip</a:t>
            </a:r>
          </a:p>
          <a:p>
            <a:r>
              <a:rPr lang="en-US" sz="3600" dirty="0"/>
              <a:t>Poem</a:t>
            </a:r>
          </a:p>
          <a:p>
            <a:r>
              <a:rPr lang="en-US" sz="3600" dirty="0"/>
              <a:t>Journal entry</a:t>
            </a:r>
          </a:p>
          <a:p>
            <a:r>
              <a:rPr lang="en-US" sz="3600" dirty="0"/>
              <a:t>Tinder profile!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092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 in large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classes exceed 150 students</a:t>
            </a:r>
          </a:p>
          <a:p>
            <a:endParaRPr lang="en-US" sz="3600" dirty="0"/>
          </a:p>
          <a:p>
            <a:r>
              <a:rPr lang="en-US" sz="3600" dirty="0"/>
              <a:t>Exit tickets</a:t>
            </a:r>
          </a:p>
          <a:p>
            <a:r>
              <a:rPr lang="en-US" sz="3600" dirty="0"/>
              <a:t>Reflections</a:t>
            </a:r>
          </a:p>
          <a:p>
            <a:endParaRPr lang="en-US" sz="3600" dirty="0"/>
          </a:p>
          <a:p>
            <a:r>
              <a:rPr lang="en-US" sz="3600" dirty="0"/>
              <a:t>Focus on same strategies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533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65EC-E72B-4747-B179-B61172AD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other engagement strategies?</a:t>
            </a:r>
          </a:p>
        </p:txBody>
      </p:sp>
    </p:spTree>
    <p:extLst>
      <p:ext uri="{BB962C8B-B14F-4D97-AF65-F5344CB8AC3E}">
        <p14:creationId xmlns:p14="http://schemas.microsoft.com/office/powerpoint/2010/main" val="294271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of scientific literacy in an increasingly scientific-dependent world</a:t>
            </a:r>
          </a:p>
          <a:p>
            <a:endParaRPr lang="en-US" sz="3600" dirty="0"/>
          </a:p>
          <a:p>
            <a:r>
              <a:rPr lang="en-US" sz="3600" dirty="0"/>
              <a:t>Climate change, scientific racism, COVID-19 vaccines = social justice!</a:t>
            </a:r>
          </a:p>
        </p:txBody>
      </p:sp>
    </p:spTree>
    <p:extLst>
      <p:ext uri="{BB962C8B-B14F-4D97-AF65-F5344CB8AC3E}">
        <p14:creationId xmlns:p14="http://schemas.microsoft.com/office/powerpoint/2010/main" val="323732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IPCC report: 8/9/21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Intergovernmental Panel on Climate Change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200" i="1" dirty="0"/>
              <a:t>“It is unequivocal that human influence has warmed the atmosphere, ocean and land.” </a:t>
            </a:r>
            <a:r>
              <a:rPr lang="en-US" sz="3200" dirty="0"/>
              <a:t>p. 5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43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IPCC report: 8/9/21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2583F2-2646-4B7A-8D5D-CF3A29F8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2" y="1974188"/>
            <a:ext cx="6904038" cy="488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4410D-E460-4F14-AC61-95A94EA28450}"/>
              </a:ext>
            </a:extLst>
          </p:cNvPr>
          <p:cNvSpPr txBox="1"/>
          <p:nvPr/>
        </p:nvSpPr>
        <p:spPr>
          <a:xfrm>
            <a:off x="10429875" y="6391275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4.3</a:t>
            </a:r>
          </a:p>
        </p:txBody>
      </p:sp>
      <p:pic>
        <p:nvPicPr>
          <p:cNvPr id="2052" name="Picture 4" descr="Mauna Loa CO2">
            <a:extLst>
              <a:ext uri="{FF2B5EF4-FFF2-40B4-BE49-F238E27FC236}">
                <a16:creationId xmlns:a16="http://schemas.microsoft.com/office/drawing/2014/main" id="{B8EF67B9-6401-4147-B043-E81D10E4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602"/>
            <a:ext cx="48696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251" y="764373"/>
            <a:ext cx="9167949" cy="1293028"/>
          </a:xfrm>
        </p:spPr>
        <p:txBody>
          <a:bodyPr/>
          <a:lstStyle/>
          <a:p>
            <a:r>
              <a:rPr lang="en-US" dirty="0"/>
              <a:t>EX: COVID-19 deaths in </a:t>
            </a:r>
            <a:r>
              <a:rPr lang="en-US" dirty="0" err="1"/>
              <a:t>chicago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“African Americans constituted 70% of early COVID-19 deaths despite composing only 30% of the population, and deaths continue to cluster in neighborhoods where more than 90% of the residents are African American.”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200" dirty="0"/>
              <a:t>Peek et al., 2021</a:t>
            </a:r>
          </a:p>
        </p:txBody>
      </p:sp>
    </p:spTree>
    <p:extLst>
      <p:ext uri="{BB962C8B-B14F-4D97-AF65-F5344CB8AC3E}">
        <p14:creationId xmlns:p14="http://schemas.microsoft.com/office/powerpoint/2010/main" val="139528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09" y="764373"/>
            <a:ext cx="10278291" cy="1293028"/>
          </a:xfrm>
        </p:spPr>
        <p:txBody>
          <a:bodyPr/>
          <a:lstStyle/>
          <a:p>
            <a:r>
              <a:rPr lang="en-US" dirty="0"/>
              <a:t>EX: </a:t>
            </a:r>
            <a:r>
              <a:rPr lang="en-US" dirty="0" err="1"/>
              <a:t>covid</a:t>
            </a:r>
            <a:r>
              <a:rPr lang="en-US" dirty="0"/>
              <a:t> vaccinations in </a:t>
            </a:r>
            <a:r>
              <a:rPr lang="en-US" dirty="0" err="1"/>
              <a:t>chicago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28142" y="5888446"/>
            <a:ext cx="233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South Side Weekly, 6/24/21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2144996"/>
            <a:ext cx="8831309" cy="43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Scientific literacy…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dirty="0"/>
              <a:t>…allows for </a:t>
            </a:r>
            <a:r>
              <a:rPr lang="en-US" sz="3600" i="1" dirty="0"/>
              <a:t>critical thinking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…helps students see the </a:t>
            </a:r>
            <a:r>
              <a:rPr lang="en-US" sz="3600" i="1" dirty="0"/>
              <a:t>interdependency</a:t>
            </a:r>
            <a:r>
              <a:rPr lang="en-US" sz="3600" dirty="0"/>
              <a:t> of life on Earth.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53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LUC Core requirements: Scientific Literacy (Tiers I and II)</a:t>
            </a:r>
          </a:p>
          <a:p>
            <a:endParaRPr lang="en-US" sz="3600" dirty="0"/>
          </a:p>
          <a:p>
            <a:r>
              <a:rPr lang="en-US" sz="3600" dirty="0"/>
              <a:t>Students put this off!</a:t>
            </a:r>
          </a:p>
          <a:p>
            <a:endParaRPr lang="en-US" sz="3600" dirty="0"/>
          </a:p>
          <a:p>
            <a:r>
              <a:rPr lang="en-US" sz="3600" dirty="0"/>
              <a:t>Why? Science anxiety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36749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6" ma:contentTypeDescription="Create a new document." ma:contentTypeScope="" ma:versionID="93567ae5ed85bde9489327756c564e1d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c33a80d0bb9f0d953d519c0329ed7a99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problembased" minOccurs="0"/>
                <xsd:element ref="ns2:projectbased" minOccurs="0"/>
                <xsd:element ref="ns2:capston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blembased" ma:index="20" nillable="true" ma:displayName="article type" ma:format="Dropdown" ma:internalName="problembased">
      <xsd:simpleType>
        <xsd:restriction base="dms:Choice">
          <xsd:enumeration value="problem based"/>
          <xsd:enumeration value="project based"/>
          <xsd:enumeration value="Choice 3"/>
        </xsd:restriction>
      </xsd:simpleType>
    </xsd:element>
    <xsd:element name="projectbased" ma:index="21" nillable="true" ma:displayName="project based" ma:format="Dropdown" ma:internalName="projectbased">
      <xsd:simpleType>
        <xsd:restriction base="dms:Text">
          <xsd:maxLength value="255"/>
        </xsd:restriction>
      </xsd:simpleType>
    </xsd:element>
    <xsd:element name="capstone" ma:index="22" nillable="true" ma:displayName="capstone" ma:format="Dropdown" ma:internalName="capston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based xmlns="ed468a1d-be4c-4419-bcf5-210cc53d3a6d" xsi:nil="true"/>
    <capstone xmlns="ed468a1d-be4c-4419-bcf5-210cc53d3a6d" xsi:nil="true"/>
    <problembased xmlns="ed468a1d-be4c-4419-bcf5-210cc53d3a6d" xsi:nil="true"/>
  </documentManagement>
</p:properties>
</file>

<file path=customXml/itemProps1.xml><?xml version="1.0" encoding="utf-8"?>
<ds:datastoreItem xmlns:ds="http://schemas.openxmlformats.org/officeDocument/2006/customXml" ds:itemID="{B25A53DA-E978-49F0-9535-97E042D9A928}"/>
</file>

<file path=customXml/itemProps2.xml><?xml version="1.0" encoding="utf-8"?>
<ds:datastoreItem xmlns:ds="http://schemas.openxmlformats.org/officeDocument/2006/customXml" ds:itemID="{F305E5EF-52C6-4B0F-B9DE-A1080F39F8C0}"/>
</file>

<file path=customXml/itemProps3.xml><?xml version="1.0" encoding="utf-8"?>
<ds:datastoreItem xmlns:ds="http://schemas.openxmlformats.org/officeDocument/2006/customXml" ds:itemID="{D93076CE-DB5D-4A48-9ADF-6A6EE78B407B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1037</TotalTime>
  <Words>476</Words>
  <Application>Microsoft Office PowerPoint</Application>
  <PresentationFormat>Widescreen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Vapor Trail</vt:lpstr>
      <vt:lpstr>Engaging non-science majors: Tips &amp; strategies</vt:lpstr>
      <vt:lpstr>Why us?</vt:lpstr>
      <vt:lpstr>Why now?</vt:lpstr>
      <vt:lpstr>EX: IPCC report: 8/9/21</vt:lpstr>
      <vt:lpstr>EX: IPCC report: 8/9/21</vt:lpstr>
      <vt:lpstr>EX: COVID-19 deaths in chicago </vt:lpstr>
      <vt:lpstr>EX: covid vaccinations in chicago</vt:lpstr>
      <vt:lpstr>Our responsibility</vt:lpstr>
      <vt:lpstr>What’s the problem?</vt:lpstr>
      <vt:lpstr>Why are students anxious?</vt:lpstr>
      <vt:lpstr>How can we help?</vt:lpstr>
      <vt:lpstr>How can I assess?</vt:lpstr>
      <vt:lpstr>Make it relevant</vt:lpstr>
      <vt:lpstr>EX:  Connect to life  </vt:lpstr>
      <vt:lpstr>Make it relevant</vt:lpstr>
      <vt:lpstr>EX: practical applications</vt:lpstr>
      <vt:lpstr>EX: practical applications</vt:lpstr>
      <vt:lpstr>Food Deserts in Chicago</vt:lpstr>
      <vt:lpstr>Make it fun</vt:lpstr>
      <vt:lpstr>Ex:  alternatives</vt:lpstr>
      <vt:lpstr>Student engagement in large classes</vt:lpstr>
      <vt:lpstr>What are other engagement strategies?</vt:lpstr>
    </vt:vector>
  </TitlesOfParts>
  <Company>Loyola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non-science majors: Tips &amp; strategies</dc:title>
  <dc:creator>Krueger, Kristin</dc:creator>
  <cp:lastModifiedBy>Paulazak Tomczak</cp:lastModifiedBy>
  <cp:revision>10</cp:revision>
  <dcterms:created xsi:type="dcterms:W3CDTF">2021-08-09T19:07:46Z</dcterms:created>
  <dcterms:modified xsi:type="dcterms:W3CDTF">2021-08-11T19:22:37Z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0x010100D8157E8C6B576841973416B1FAB2F069</vt:lpwstr>
  </property>
</Properties>
</file>